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420" r:id="rId20"/>
    <p:sldId id="421" r:id="rId21"/>
    <p:sldId id="418" r:id="rId22"/>
    <p:sldId id="419" r:id="rId23"/>
    <p:sldId id="398" r:id="rId24"/>
    <p:sldId id="400" r:id="rId25"/>
    <p:sldId id="404" r:id="rId26"/>
    <p:sldId id="406" r:id="rId27"/>
    <p:sldId id="405" r:id="rId28"/>
    <p:sldId id="401" r:id="rId29"/>
    <p:sldId id="407" r:id="rId30"/>
    <p:sldId id="410" r:id="rId31"/>
    <p:sldId id="411" r:id="rId32"/>
    <p:sldId id="415" r:id="rId33"/>
    <p:sldId id="412" r:id="rId34"/>
    <p:sldId id="413" r:id="rId35"/>
    <p:sldId id="414" r:id="rId36"/>
    <p:sldId id="332" r:id="rId37"/>
    <p:sldId id="378" r:id="rId38"/>
    <p:sldId id="381" r:id="rId39"/>
    <p:sldId id="379" r:id="rId40"/>
    <p:sldId id="380" r:id="rId41"/>
    <p:sldId id="417" r:id="rId42"/>
    <p:sldId id="367" r:id="rId43"/>
    <p:sldId id="368" r:id="rId44"/>
    <p:sldId id="369" r:id="rId45"/>
    <p:sldId id="382" r:id="rId46"/>
    <p:sldId id="383" r:id="rId47"/>
    <p:sldId id="384" r:id="rId48"/>
    <p:sldId id="374" r:id="rId49"/>
    <p:sldId id="416" r:id="rId50"/>
    <p:sldId id="388" r:id="rId51"/>
    <p:sldId id="267" r:id="rId52"/>
    <p:sldId id="313" r:id="rId53"/>
    <p:sldId id="396" r:id="rId54"/>
    <p:sldId id="317" r:id="rId55"/>
    <p:sldId id="334" r:id="rId56"/>
    <p:sldId id="335" r:id="rId57"/>
    <p:sldId id="373" r:id="rId58"/>
    <p:sldId id="33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p:restoredTop sz="91913"/>
  </p:normalViewPr>
  <p:slideViewPr>
    <p:cSldViewPr snapToGrid="0" snapToObjects="1">
      <p:cViewPr varScale="1">
        <p:scale>
          <a:sx n="125" d="100"/>
          <a:sy n="125" d="100"/>
        </p:scale>
        <p:origin x="368" y="168"/>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35</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387455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385211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24</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29</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34</a:t>
            </a:fld>
            <a:endParaRPr lang="en-US"/>
          </a:p>
        </p:txBody>
      </p:sp>
    </p:spTree>
    <p:extLst>
      <p:ext uri="{BB962C8B-B14F-4D97-AF65-F5344CB8AC3E}">
        <p14:creationId xmlns:p14="http://schemas.microsoft.com/office/powerpoint/2010/main" val="3182390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30.08.23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30.08.23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30.08.23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30.08.23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30.08.23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30.08.23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30.08.23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30.08.23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30.08.23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30.08.23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30.08.23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30.08.23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a:t>Classes help us group data and functionalities that belong together</a:t>
            </a:r>
          </a:p>
          <a:p>
            <a:r>
              <a:rPr lang="en-CH"/>
              <a:t>When used judiciously, the code becomes more usable as we get rid of a lot of manual book-keeping; details are hidden away</a:t>
            </a:r>
          </a:p>
          <a:p>
            <a:r>
              <a:rPr lang="en-CH"/>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1E59E5A5-AE42-9D95-AE36-F05B25D4B0A9}"/>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4BCAD553-0048-DF1B-FAE4-750215E2FFC1}"/>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1" name="TextBox 10">
            <a:extLst>
              <a:ext uri="{FF2B5EF4-FFF2-40B4-BE49-F238E27FC236}">
                <a16:creationId xmlns:a16="http://schemas.microsoft.com/office/drawing/2014/main" id="{003CFFBA-1AF6-948D-BBD6-E2138F54A26A}"/>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12" name="Content Placeholder 4">
            <a:extLst>
              <a:ext uri="{FF2B5EF4-FFF2-40B4-BE49-F238E27FC236}">
                <a16:creationId xmlns:a16="http://schemas.microsoft.com/office/drawing/2014/main" id="{A7849E99-5BCF-4297-3C27-30F43B858F8A}"/>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Tree>
    <p:extLst>
      <p:ext uri="{BB962C8B-B14F-4D97-AF65-F5344CB8AC3E}">
        <p14:creationId xmlns:p14="http://schemas.microsoft.com/office/powerpoint/2010/main" val="33834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BCFA152-1B87-0689-E517-CD49211A0C9F}"/>
              </a:ext>
            </a:extLst>
          </p:cNvPr>
          <p:cNvSpPr txBox="1"/>
          <p:nvPr/>
        </p:nvSpPr>
        <p:spPr>
          <a:xfrm>
            <a:off x="6978418" y="398439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F62A534-CD92-2B35-5987-6920C210ABDF}"/>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D62CDDC9-0CB3-42DF-5B8C-DE7BE05A45AE}"/>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9" name="TextBox 18">
            <a:extLst>
              <a:ext uri="{FF2B5EF4-FFF2-40B4-BE49-F238E27FC236}">
                <a16:creationId xmlns:a16="http://schemas.microsoft.com/office/drawing/2014/main" id="{066FD7C8-C5F8-FB9D-245F-156B8581A93E}"/>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21" name="Content Placeholder 4">
            <a:extLst>
              <a:ext uri="{FF2B5EF4-FFF2-40B4-BE49-F238E27FC236}">
                <a16:creationId xmlns:a16="http://schemas.microsoft.com/office/drawing/2014/main" id="{EED427AE-844D-6368-FBBD-53E9CE2FB042}"/>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Tree>
    <p:extLst>
      <p:ext uri="{BB962C8B-B14F-4D97-AF65-F5344CB8AC3E}">
        <p14:creationId xmlns:p14="http://schemas.microsoft.com/office/powerpoint/2010/main" val="300579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5"/>
            <a:ext cx="10515600" cy="5115959"/>
          </a:xfrm>
        </p:spPr>
        <p:txBody>
          <a:bodyPr>
            <a:normAutofit/>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endParaRPr lang="en-US" sz="2400" dirty="0"/>
          </a:p>
          <a:p>
            <a:r>
              <a:rPr lang="en-US" sz="2400" dirty="0"/>
              <a:t>Now open the </a:t>
            </a:r>
            <a:r>
              <a:rPr lang="en-US" sz="2400" dirty="0" err="1"/>
              <a:t>walker.py</a:t>
            </a:r>
            <a:r>
              <a:rPr lang="en-US" sz="2400" dirty="0"/>
              <a:t> module and make the necessary changes</a:t>
            </a:r>
          </a:p>
          <a:p>
            <a:r>
              <a:rPr lang="en-US" sz="2400" dirty="0"/>
              <a:t>Other tips in the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Step_1_classes_exercise.ipynb </a:t>
            </a:r>
            <a:r>
              <a:rPr lang="en-US" sz="2400" dirty="0"/>
              <a:t>notebook</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07702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a:solidFill>
                  <a:schemeClr val="accent6"/>
                </a:solidFill>
                <a:latin typeface="Consolas" panose="020B0609020204030204" pitchFamily="49" charset="0"/>
                <a:cs typeface="Consolas" panose="020B0609020204030204" pitchFamily="49" charset="0"/>
              </a:rPr>
              <a:t>block = build_square(size=11)</a:t>
            </a:r>
          </a:p>
          <a:p>
            <a:r>
              <a:rPr lang="en-GB" sz="180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a:t>We would like to run some experiments with a Gaussian next step proposal, some with a rectangular proposal, etc.</a:t>
            </a:r>
          </a:p>
          <a:p>
            <a:pPr marL="342900" indent="-342900">
              <a:buFont typeface="Arial" panose="020B0604020202020204" pitchFamily="34" charset="0"/>
              <a:buChar char="•"/>
            </a:pPr>
            <a:r>
              <a:rPr lang="en-CH" sz="2400" b="1"/>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a:t>New requirement: </a:t>
            </a:r>
            <a:r>
              <a:rPr lang="en-CH" sz="240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In a new module </a:t>
            </a:r>
            <a:r>
              <a:rPr lang="en-US" sz="2400" err="1">
                <a:latin typeface="Consolas" panose="020B0609020204030204" pitchFamily="49" charset="0"/>
                <a:cs typeface="Consolas" panose="020B0609020204030204" pitchFamily="49" charset="0"/>
              </a:rPr>
              <a:t>next_step_proposals</a:t>
            </a:r>
            <a:r>
              <a:rPr lang="en-US"/>
              <a:t>, write two functions for two different next step proposals: a Gaussian one (it's the one currently in the Walker code) and a square one (you can find an example in the notebook)</a:t>
            </a:r>
          </a:p>
          <a:p>
            <a:r>
              <a:rPr lang="en-US"/>
              <a:t>Modify the constructor of Walker to take a </a:t>
            </a:r>
            <a:r>
              <a:rPr lang="en-US" sz="2400" err="1">
                <a:latin typeface="Consolas" panose="020B0609020204030204" pitchFamily="49" charset="0"/>
                <a:cs typeface="Consolas" panose="020B0609020204030204" pitchFamily="49" charset="0"/>
              </a:rPr>
              <a:t>next_step_proposal</a:t>
            </a:r>
            <a:r>
              <a:rPr lang="en-US" sz="2400">
                <a:latin typeface="Consolas" panose="020B0609020204030204" pitchFamily="49" charset="0"/>
                <a:cs typeface="Consolas" panose="020B0609020204030204" pitchFamily="49" charset="0"/>
              </a:rPr>
              <a:t> </a:t>
            </a:r>
            <a:r>
              <a:rPr lang="en-US"/>
              <a:t>function and a </a:t>
            </a:r>
            <a:r>
              <a:rPr lang="en-US" sz="2400" err="1">
                <a:latin typeface="Consolas" panose="020B0609020204030204" pitchFamily="49" charset="0"/>
                <a:cs typeface="Consolas" panose="020B0609020204030204" pitchFamily="49" charset="0"/>
              </a:rPr>
              <a:t>next_step_proposal_arguments</a:t>
            </a:r>
            <a:r>
              <a:rPr lang="en-US" sz="2400">
                <a:latin typeface="Consolas" panose="020B0609020204030204" pitchFamily="49" charset="0"/>
                <a:cs typeface="Consolas" panose="020B0609020204030204" pitchFamily="49" charset="0"/>
              </a:rPr>
              <a:t> </a:t>
            </a:r>
            <a:r>
              <a:rPr lang="en-US"/>
              <a:t>dictionary as an input</a:t>
            </a:r>
          </a:p>
          <a:p>
            <a:r>
              <a:rPr lang="en-US"/>
              <a:t>Modify the notebook to run a simulation first with the Gaussian proposal, then with the square one</a:t>
            </a:r>
          </a:p>
          <a:p>
            <a:r>
              <a:rPr lang="en-US"/>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75571</TotalTime>
  <Words>4509</Words>
  <Application>Microsoft Macintosh PowerPoint</Application>
  <PresentationFormat>Widescreen</PresentationFormat>
  <Paragraphs>529</Paragraphs>
  <Slides>58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Thinking about Design</vt:lpstr>
      <vt:lpstr>Thinking about Design</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789</cp:revision>
  <cp:lastPrinted>2019-09-03T16:05:03Z</cp:lastPrinted>
  <dcterms:created xsi:type="dcterms:W3CDTF">2018-07-24T12:49:38Z</dcterms:created>
  <dcterms:modified xsi:type="dcterms:W3CDTF">2023-08-30T10:34:46Z</dcterms:modified>
</cp:coreProperties>
</file>